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40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F3C3-4241-4E76-9692-A1A72E3F850F}" type="datetimeFigureOut">
              <a:rPr lang="en-US" smtClean="0"/>
              <a:t>28-Aug-19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4D06-21BC-4F61-B980-BF277E2DC9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/>
              <a:t>Правилником</a:t>
            </a:r>
            <a:r>
              <a:rPr lang="en-US" dirty="0"/>
              <a:t> о </a:t>
            </a:r>
            <a:r>
              <a:rPr lang="en-US" dirty="0" err="1"/>
              <a:t>протоколу</a:t>
            </a:r>
            <a:r>
              <a:rPr lang="en-US" dirty="0"/>
              <a:t> </a:t>
            </a:r>
            <a:r>
              <a:rPr lang="en-US" dirty="0" err="1"/>
              <a:t>прописују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садржаји</a:t>
            </a:r>
            <a:r>
              <a:rPr lang="en-US" dirty="0"/>
              <a:t> и </a:t>
            </a:r>
            <a:r>
              <a:rPr lang="en-US" dirty="0" err="1"/>
              <a:t>начини</a:t>
            </a:r>
            <a:r>
              <a:rPr lang="en-US" dirty="0"/>
              <a:t> </a:t>
            </a:r>
            <a:r>
              <a:rPr lang="en-US" dirty="0" err="1"/>
              <a:t>спровођења</a:t>
            </a:r>
            <a:r>
              <a:rPr lang="en-US" dirty="0"/>
              <a:t> </a:t>
            </a:r>
            <a:r>
              <a:rPr lang="en-US" dirty="0" err="1"/>
              <a:t>превентивних</a:t>
            </a:r>
            <a:r>
              <a:rPr lang="en-US" dirty="0"/>
              <a:t> и </a:t>
            </a:r>
            <a:r>
              <a:rPr lang="en-US" dirty="0" err="1"/>
              <a:t>интервентних</a:t>
            </a:r>
            <a:r>
              <a:rPr lang="en-US" dirty="0"/>
              <a:t> </a:t>
            </a:r>
            <a:r>
              <a:rPr lang="en-US" dirty="0" err="1"/>
              <a:t>активности</a:t>
            </a:r>
            <a:r>
              <a:rPr lang="en-US" dirty="0"/>
              <a:t>, </a:t>
            </a:r>
            <a:r>
              <a:rPr lang="en-US" dirty="0" err="1"/>
              <a:t>услови</a:t>
            </a:r>
            <a:r>
              <a:rPr lang="en-US" dirty="0"/>
              <a:t> и </a:t>
            </a:r>
            <a:r>
              <a:rPr lang="en-US" dirty="0" err="1"/>
              <a:t>начини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процену</a:t>
            </a:r>
            <a:r>
              <a:rPr lang="en-US" dirty="0"/>
              <a:t> </a:t>
            </a:r>
            <a:r>
              <a:rPr lang="en-US" dirty="0" err="1"/>
              <a:t>ризика</a:t>
            </a:r>
            <a:r>
              <a:rPr lang="en-US" dirty="0"/>
              <a:t>, </a:t>
            </a:r>
            <a:r>
              <a:rPr lang="en-US" dirty="0" err="1"/>
              <a:t>начини</a:t>
            </a:r>
            <a:r>
              <a:rPr lang="en-US" dirty="0"/>
              <a:t> </a:t>
            </a:r>
            <a:r>
              <a:rPr lang="en-US" dirty="0" err="1"/>
              <a:t>заштите</a:t>
            </a:r>
            <a:r>
              <a:rPr lang="en-US" dirty="0"/>
              <a:t> </a:t>
            </a:r>
            <a:r>
              <a:rPr lang="sr-Cyrl-RS" dirty="0" smtClean="0"/>
              <a:t>и начин</a:t>
            </a:r>
            <a:r>
              <a:rPr lang="en-US" dirty="0" smtClean="0"/>
              <a:t> </a:t>
            </a:r>
            <a:r>
              <a:rPr lang="en-US" dirty="0" err="1" smtClean="0"/>
              <a:t>праћењ</a:t>
            </a:r>
            <a:r>
              <a:rPr lang="sr-Cyrl-RS" dirty="0" smtClean="0"/>
              <a:t>а</a:t>
            </a:r>
            <a:r>
              <a:rPr lang="en-US" dirty="0" smtClean="0"/>
              <a:t> </a:t>
            </a:r>
            <a:r>
              <a:rPr lang="en-US" dirty="0" err="1"/>
              <a:t>ефеката</a:t>
            </a:r>
            <a:r>
              <a:rPr lang="en-US" dirty="0"/>
              <a:t> </a:t>
            </a:r>
            <a:r>
              <a:rPr lang="en-US" dirty="0" err="1"/>
              <a:t>предузетих</a:t>
            </a:r>
            <a:r>
              <a:rPr lang="en-US" dirty="0"/>
              <a:t> </a:t>
            </a:r>
            <a:r>
              <a:rPr lang="en-US" dirty="0" err="1"/>
              <a:t>мера</a:t>
            </a:r>
            <a:r>
              <a:rPr lang="en-US" dirty="0"/>
              <a:t> и </a:t>
            </a:r>
            <a:r>
              <a:rPr lang="en-US" dirty="0" err="1"/>
              <a:t>активности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 algn="ctr">
              <a:buFont typeface="Arial" charset="0"/>
              <a:buNone/>
            </a:pPr>
            <a:endParaRPr lang="en-US" dirty="0" smtClean="0"/>
          </a:p>
        </p:txBody>
      </p:sp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43000"/>
          </a:xfrm>
          <a:solidFill>
            <a:srgbClr val="C0E2C9"/>
          </a:solidFill>
          <a:ln>
            <a:solidFill>
              <a:srgbClr val="56B6AD"/>
            </a:solidFill>
          </a:ln>
        </p:spPr>
        <p:txBody>
          <a:bodyPr/>
          <a:lstStyle/>
          <a:p>
            <a:pPr eaLnBrk="1" hangingPunct="1"/>
            <a:r>
              <a:rPr lang="sr-Cyrl-CS" sz="2800" smtClean="0"/>
              <a:t>Правилник о Протоколу поступања у установи у одговору на насиље, злостављање и занемаривање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  <a:solidFill>
            <a:srgbClr val="C0E2C9"/>
          </a:solidFill>
        </p:spPr>
        <p:txBody>
          <a:bodyPr/>
          <a:lstStyle/>
          <a:p>
            <a:pPr eaLnBrk="1" hangingPunct="1"/>
            <a:r>
              <a:rPr lang="sr-Cyrl-CS" sz="3600" smtClean="0"/>
              <a:t>Интервенција према нивоима насиља</a:t>
            </a:r>
            <a:endParaRPr lang="en-US" sz="36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86375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sr-Cyrl-CS" sz="2400" u="sng" smtClean="0"/>
              <a:t>Први ниво</a:t>
            </a:r>
            <a:r>
              <a:rPr lang="sr-Cyrl-CS" sz="2400" smtClean="0"/>
              <a:t>: активност предузима одељењски старешина у сарадњи са родитељима –појачан васпитни рад са одељењем, групом ученика и индивидуално</a:t>
            </a:r>
          </a:p>
          <a:p>
            <a:pPr eaLnBrk="1" hangingPunct="1"/>
            <a:r>
              <a:rPr lang="sr-Cyrl-CS" sz="2400" u="sng" smtClean="0">
                <a:solidFill>
                  <a:srgbClr val="0000FF"/>
                </a:solidFill>
              </a:rPr>
              <a:t>Други ниво</a:t>
            </a:r>
            <a:r>
              <a:rPr lang="sr-Cyrl-CS" sz="2400" smtClean="0">
                <a:solidFill>
                  <a:srgbClr val="0000FF"/>
                </a:solidFill>
              </a:rPr>
              <a:t>:одељењски старешина, </a:t>
            </a:r>
            <a:r>
              <a:rPr lang="sr-Cyrl-CS" sz="2400" smtClean="0">
                <a:solidFill>
                  <a:srgbClr val="0000FF"/>
                </a:solidFill>
                <a:latin typeface="Arial" charset="0"/>
              </a:rPr>
              <a:t>стручни сарадници</a:t>
            </a:r>
            <a:r>
              <a:rPr lang="sr-Cyrl-CS" sz="2400" smtClean="0">
                <a:solidFill>
                  <a:srgbClr val="0000FF"/>
                </a:solidFill>
              </a:rPr>
              <a:t>, тим за заштиту и директор, обавезно учешће родитеља- појачан васпитни рад, директор може да покрене васпитно-дисциплински поступак</a:t>
            </a:r>
          </a:p>
          <a:p>
            <a:pPr eaLnBrk="1" hangingPunct="1"/>
            <a:r>
              <a:rPr lang="sr-Cyrl-CS" sz="2400" u="sng" smtClean="0">
                <a:solidFill>
                  <a:srgbClr val="C00000"/>
                </a:solidFill>
              </a:rPr>
              <a:t>Трећи ниво</a:t>
            </a:r>
            <a:r>
              <a:rPr lang="sr-Cyrl-CS" sz="2400" smtClean="0">
                <a:solidFill>
                  <a:srgbClr val="C00000"/>
                </a:solidFill>
              </a:rPr>
              <a:t>: директор са тимом за заштиту, обавезно ангажовање родитеља и надлежних органа, организација и служби / центар за социјални рад, здравствена служба, полиција и друге организације /- васпитни рад, </a:t>
            </a:r>
            <a:r>
              <a:rPr lang="sr-Cyrl-CS" sz="2400" u="sng" smtClean="0">
                <a:solidFill>
                  <a:srgbClr val="C00000"/>
                </a:solidFill>
              </a:rPr>
              <a:t>обавезно</a:t>
            </a:r>
            <a:r>
              <a:rPr lang="sr-Cyrl-CS" sz="2400" smtClean="0">
                <a:solidFill>
                  <a:srgbClr val="C00000"/>
                </a:solidFill>
              </a:rPr>
              <a:t> покретање васпитно-дисциплинског поступка и изрицање мере </a:t>
            </a:r>
            <a:endParaRPr lang="en-US" sz="2400" u="sng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85813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sr-Cyrl-CS" sz="4000" dirty="0" smtClean="0"/>
              <a:t>Редослед поступања у интервенцији</a:t>
            </a:r>
            <a:endParaRPr lang="en-US" sz="4000" dirty="0" smtClean="0"/>
          </a:p>
        </p:txBody>
      </p:sp>
      <p:sp>
        <p:nvSpPr>
          <p:cNvPr id="16389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643562"/>
          </a:xfrm>
          <a:solidFill>
            <a:srgbClr val="C0E2C9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sr-Cyrl-CS" sz="2800" i="1" u="sng" smtClean="0"/>
              <a:t>1.Проверавање сумње или откривања насиља,з.из. </a:t>
            </a:r>
            <a:r>
              <a:rPr lang="sr-Cyrl-CS" sz="2800" smtClean="0"/>
              <a:t>обавља се прикупљањем информација</a:t>
            </a:r>
          </a:p>
          <a:p>
            <a:pPr>
              <a:buFont typeface="Arial" charset="0"/>
              <a:buNone/>
            </a:pPr>
            <a:endParaRPr lang="sr-Cyrl-CS" sz="2800" smtClean="0"/>
          </a:p>
          <a:p>
            <a:pPr>
              <a:buFont typeface="Arial" charset="0"/>
              <a:buNone/>
            </a:pPr>
            <a:r>
              <a:rPr lang="sr-Cyrl-CS" sz="2800" i="1" u="sng" smtClean="0">
                <a:solidFill>
                  <a:srgbClr val="0000FF"/>
                </a:solidFill>
              </a:rPr>
              <a:t>2.Заустављање насиља и з. и смиривање учесника</a:t>
            </a:r>
            <a:r>
              <a:rPr lang="sr-Cyrl-CS" sz="2800" u="sng" smtClean="0">
                <a:solidFill>
                  <a:srgbClr val="0000FF"/>
                </a:solidFill>
              </a:rPr>
              <a:t> </a:t>
            </a:r>
            <a:r>
              <a:rPr lang="sr-Cyrl-CS" sz="2800" smtClean="0">
                <a:solidFill>
                  <a:srgbClr val="0000FF"/>
                </a:solidFill>
              </a:rPr>
              <a:t>обавеза свих запослених, посебно најближег присутног и дежурног наставника</a:t>
            </a:r>
          </a:p>
          <a:p>
            <a:pPr>
              <a:buFont typeface="Arial" charset="0"/>
              <a:buNone/>
            </a:pPr>
            <a:endParaRPr lang="sr-Cyrl-CS" sz="2800" smtClean="0">
              <a:solidFill>
                <a:srgbClr val="0000FF"/>
              </a:solidFill>
            </a:endParaRPr>
          </a:p>
          <a:p>
            <a:pPr>
              <a:buFont typeface="Arial" charset="0"/>
              <a:buNone/>
            </a:pPr>
            <a:r>
              <a:rPr lang="sr-Cyrl-CS" sz="2800" i="1" u="sng" smtClean="0"/>
              <a:t>3.Обавештавање родитеља </a:t>
            </a:r>
            <a:r>
              <a:rPr lang="sr-Cyrl-CS" sz="2800" smtClean="0"/>
              <a:t>и</a:t>
            </a:r>
            <a:r>
              <a:rPr lang="sr-Cyrl-CS" sz="2800" i="1" smtClean="0"/>
              <a:t> </a:t>
            </a:r>
            <a:r>
              <a:rPr lang="sr-Cyrl-CS" sz="2800" smtClean="0"/>
              <a:t>предузимање хитне акције по потреби (</a:t>
            </a:r>
            <a:r>
              <a:rPr lang="sr-Cyrl-CS" sz="2800" i="1" smtClean="0"/>
              <a:t>уколико родитељ није доступан или његово обавештење није у најбољем интересу детета, установа одмах обавештава центар за соц. рад.)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25" y="571500"/>
            <a:ext cx="8215313" cy="4524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sr-Cyrl-CS" sz="2400" i="1" dirty="0">
                <a:solidFill>
                  <a:srgbClr val="0000FF"/>
                </a:solidFill>
              </a:rPr>
              <a:t>4.</a:t>
            </a:r>
            <a:r>
              <a:rPr lang="sr-Cyrl-CS" sz="2400" i="1" u="sng" dirty="0">
                <a:solidFill>
                  <a:srgbClr val="0000FF"/>
                </a:solidFill>
              </a:rPr>
              <a:t>Консултације</a:t>
            </a:r>
            <a:r>
              <a:rPr lang="sr-Cyrl-CS" sz="2400" i="1" dirty="0">
                <a:solidFill>
                  <a:srgbClr val="0000FF"/>
                </a:solidFill>
              </a:rPr>
              <a:t> </a:t>
            </a:r>
            <a:r>
              <a:rPr lang="sr-Cyrl-CS" sz="2400" dirty="0">
                <a:solidFill>
                  <a:srgbClr val="0000FF"/>
                </a:solidFill>
              </a:rPr>
              <a:t>у установи  ради – разјашњавања околности, анализа чињеница, процена нивоа насиља – укључени ОС, дежурни наставник,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sr-Cyrl-CS" sz="2400" dirty="0">
                <a:solidFill>
                  <a:srgbClr val="0000FF"/>
                </a:solidFill>
              </a:rPr>
              <a:t>психолог и педагог, тим, директор, ученички парламент</a:t>
            </a:r>
          </a:p>
          <a:p>
            <a:pPr>
              <a:buFont typeface="Arial" charset="0"/>
              <a:buNone/>
              <a:defRPr/>
            </a:pPr>
            <a:endParaRPr lang="sr-Cyrl-CS" sz="2400" dirty="0">
              <a:solidFill>
                <a:srgbClr val="0000FF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sr-Cyrl-CS" sz="2400" i="1" u="sng" dirty="0"/>
              <a:t>5.Мере и активности</a:t>
            </a:r>
            <a:r>
              <a:rPr lang="sr-Cyrl-CS" sz="2400" u="sng" dirty="0"/>
              <a:t> </a:t>
            </a:r>
            <a:r>
              <a:rPr lang="sr-Cyrl-CS" sz="2400" dirty="0"/>
              <a:t>–за све нивое насиља и злостављања-сачињава се оперативни план заштите  код 2. и 3. нивоа за све ученике</a:t>
            </a:r>
          </a:p>
          <a:p>
            <a:pPr>
              <a:buFont typeface="Arial" charset="0"/>
              <a:buNone/>
              <a:defRPr/>
            </a:pPr>
            <a:endParaRPr lang="sr-Cyrl-CS" sz="2400" dirty="0"/>
          </a:p>
          <a:p>
            <a:pPr>
              <a:defRPr/>
            </a:pPr>
            <a:r>
              <a:rPr lang="sr-Cyrl-CS" sz="2400" i="1" dirty="0">
                <a:solidFill>
                  <a:srgbClr val="0000FF"/>
                </a:solidFill>
              </a:rPr>
              <a:t>6.Ефекте предузетих мера</a:t>
            </a:r>
            <a:r>
              <a:rPr lang="sr-Cyrl-CS" sz="2400" dirty="0">
                <a:solidFill>
                  <a:srgbClr val="0000FF"/>
                </a:solidFill>
              </a:rPr>
              <a:t> </a:t>
            </a:r>
            <a:r>
              <a:rPr lang="sr-Cyrl-CS" sz="2400" i="1" dirty="0">
                <a:solidFill>
                  <a:srgbClr val="0000FF"/>
                </a:solidFill>
              </a:rPr>
              <a:t>прати </a:t>
            </a:r>
            <a:r>
              <a:rPr lang="sr-Cyrl-CS" sz="2400" i="1" u="sng" dirty="0">
                <a:solidFill>
                  <a:srgbClr val="0000FF"/>
                </a:solidFill>
              </a:rPr>
              <a:t>установа</a:t>
            </a:r>
            <a:endParaRPr lang="en-US" sz="2400" i="1" u="sng" dirty="0">
              <a:solidFill>
                <a:srgbClr val="0000FF"/>
              </a:solidFill>
            </a:endParaRPr>
          </a:p>
          <a:p>
            <a:pPr>
              <a:buFont typeface="Arial" charset="0"/>
              <a:buNone/>
              <a:defRPr/>
            </a:pPr>
            <a:endParaRPr lang="sr-Cyrl-CS" sz="2400" dirty="0"/>
          </a:p>
          <a:p>
            <a:pPr>
              <a:buFont typeface="Arial" charset="0"/>
              <a:buNone/>
              <a:defRPr/>
            </a:pPr>
            <a:endParaRPr lang="sr-Cyrl-C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5922" y="266677"/>
            <a:ext cx="8229600" cy="79690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sr-Cyrl-CS" sz="3200" b="1" dirty="0" smtClean="0"/>
              <a:t>5.План заштите </a:t>
            </a:r>
            <a:r>
              <a:rPr lang="sr-Cyrl-CS" sz="3200" dirty="0" smtClean="0"/>
              <a:t>– за све учеснике- оне који трпе, који чине и који су сведоци насиља</a:t>
            </a:r>
            <a:endParaRPr lang="en-US" sz="3200" dirty="0" smtClean="0"/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solidFill>
            <a:srgbClr val="C0E2C9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sr-Cyrl-CS" b="1" smtClean="0"/>
              <a:t>Садржи</a:t>
            </a:r>
            <a:r>
              <a:rPr lang="sr-Cyrl-CS" smtClean="0"/>
              <a:t>:</a:t>
            </a:r>
          </a:p>
          <a:p>
            <a:pPr>
              <a:buFont typeface="Arial" charset="0"/>
              <a:buNone/>
            </a:pPr>
            <a:r>
              <a:rPr lang="sr-Cyrl-CS" smtClean="0"/>
              <a:t>-активности усмерене на промену понашања</a:t>
            </a:r>
          </a:p>
          <a:p>
            <a:pPr>
              <a:buFont typeface="Arial" charset="0"/>
              <a:buNone/>
            </a:pPr>
            <a:r>
              <a:rPr lang="sr-Cyrl-CS" smtClean="0">
                <a:solidFill>
                  <a:srgbClr val="0000FF"/>
                </a:solidFill>
              </a:rPr>
              <a:t>-носиоци активности и временску динамику</a:t>
            </a:r>
          </a:p>
          <a:p>
            <a:pPr>
              <a:buFont typeface="Arial" charset="0"/>
              <a:buNone/>
            </a:pPr>
            <a:r>
              <a:rPr lang="sr-Cyrl-CS" smtClean="0"/>
              <a:t>-начини укључивања свих учесника насиља у одељење и заједницу</a:t>
            </a:r>
          </a:p>
          <a:p>
            <a:pPr>
              <a:buFont typeface="Arial" charset="0"/>
              <a:buNone/>
            </a:pPr>
            <a:r>
              <a:rPr lang="sr-Cyrl-CS" smtClean="0">
                <a:solidFill>
                  <a:srgbClr val="0000FF"/>
                </a:solidFill>
              </a:rPr>
              <a:t>-информације о мерама и активностима које предузима школа, али и евентуално нека друга надлежна организација или служба</a:t>
            </a:r>
            <a:endParaRPr lang="en-US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80827_074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IMG_20180827_074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325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Правилник о Протоколу поступања у установи у одговору на насиље, злостављање и занемаривање</vt:lpstr>
      <vt:lpstr>Интервенција према нивоима насиља</vt:lpstr>
      <vt:lpstr>Редослед поступања у интервенцији</vt:lpstr>
      <vt:lpstr>Slide 4</vt:lpstr>
      <vt:lpstr>5.План заштите – за све учеснике- оне који трпе, који чине и који су сведоци насиља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Правилник о Протоколу поступања у установи у одговору на насиље, злостављање и занемаривање</dc:title>
  <dc:creator>windows 10</dc:creator>
  <cp:lastModifiedBy>windows 10</cp:lastModifiedBy>
  <cp:revision>1</cp:revision>
  <dcterms:created xsi:type="dcterms:W3CDTF">2019-08-28T06:06:55Z</dcterms:created>
  <dcterms:modified xsi:type="dcterms:W3CDTF">2019-08-28T06:40:36Z</dcterms:modified>
</cp:coreProperties>
</file>